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68" r:id="rId2"/>
    <p:sldId id="729" r:id="rId3"/>
    <p:sldId id="644" r:id="rId4"/>
    <p:sldId id="751" r:id="rId5"/>
    <p:sldId id="750" r:id="rId6"/>
    <p:sldId id="752" r:id="rId7"/>
    <p:sldId id="763" r:id="rId8"/>
    <p:sldId id="756" r:id="rId9"/>
    <p:sldId id="757" r:id="rId10"/>
    <p:sldId id="758" r:id="rId11"/>
    <p:sldId id="765" r:id="rId12"/>
    <p:sldId id="766" r:id="rId13"/>
    <p:sldId id="732" r:id="rId14"/>
    <p:sldId id="7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00"/>
    <a:srgbClr val="F05A28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ED104F0-6B3B-0149-8EB5-A09A6D58CACA}" type="datetimeFigureOut">
              <a:rPr lang="en-US"/>
              <a:pPr>
                <a:defRPr/>
              </a:pPr>
              <a:t>12-08-16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03F0B27-6314-1843-A717-7F8877F21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C7392B0-194E-F047-9262-674AE7FA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70D56F-3E65-034E-97DE-A31E84D6B39E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1400">
                <a:solidFill>
                  <a:srgbClr val="F05A28"/>
                </a:solidFill>
                <a:ea typeface="ＭＳ Ｐゴシック" charset="0"/>
              </a:rPr>
              <a:t>The Objectives Hypothesis is a theory as to what we think the goals of the system should be; it frames and directs our research to focus on unknowns. We would be using EffectiveUI research as the input for the analysis—Note: will not cover any new business goals that have emerged since EffectiveUI completed work (e.g. mobile).</a:t>
            </a:r>
            <a:endParaRPr lang="en-US" sz="1600">
              <a:solidFill>
                <a:srgbClr val="F05A28"/>
              </a:solidFill>
              <a:ea typeface="ＭＳ Ｐゴシック" charset="0"/>
            </a:endParaRPr>
          </a:p>
          <a:p>
            <a:endParaRPr lang="en-US">
              <a:ea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52324D-7248-CA45-B580-DEDBBAFFE06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z="1400">
                <a:solidFill>
                  <a:srgbClr val="F05A28"/>
                </a:solidFill>
                <a:ea typeface="ＭＳ Ｐゴシック" charset="0"/>
              </a:rPr>
              <a:t>Our research helps us confirm that we have a true understanding of the goals and needs for the system. Technical research allows us to investigate any unknowns for broad technical parameters, e.g. platforms, integrations, etc. (note: *</a:t>
            </a:r>
            <a:r>
              <a:rPr lang="en-US" sz="1400" b="1">
                <a:solidFill>
                  <a:srgbClr val="F05A28"/>
                </a:solidFill>
                <a:ea typeface="ＭＳ Ｐゴシック" charset="0"/>
              </a:rPr>
              <a:t>not </a:t>
            </a:r>
            <a:r>
              <a:rPr lang="en-US" sz="1400">
                <a:solidFill>
                  <a:srgbClr val="F05A28"/>
                </a:solidFill>
                <a:ea typeface="ＭＳ Ｐゴシック" charset="0"/>
              </a:rPr>
              <a:t>technical requirements).</a:t>
            </a:r>
          </a:p>
          <a:p>
            <a:pPr lvl="1"/>
            <a:r>
              <a:rPr lang="en-US" sz="1400">
                <a:solidFill>
                  <a:srgbClr val="F05A28"/>
                </a:solidFill>
                <a:ea typeface="ＭＳ Ｐゴシック" charset="0"/>
              </a:rPr>
              <a:t>(We’ll already have an understanding of the basic needs as per EffectiveUI’s work, but we’ll need to do research focusing on new potential objectives for the system.)</a:t>
            </a:r>
          </a:p>
          <a:p>
            <a:endParaRPr lang="en-US"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3F83FB-AB43-D04B-A336-4BF4B49DBD08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solidFill>
                  <a:srgbClr val="F05A28"/>
                </a:solidFill>
                <a:ea typeface="ＭＳ Ｐゴシック" charset="0"/>
              </a:rPr>
              <a:t>Why?</a:t>
            </a:r>
          </a:p>
          <a:p>
            <a:pPr lvl="1"/>
            <a:r>
              <a:rPr lang="en-US" sz="1400">
                <a:solidFill>
                  <a:srgbClr val="F05A28"/>
                </a:solidFill>
                <a:ea typeface="ＭＳ Ｐゴシック" charset="0"/>
              </a:rPr>
              <a:t>Objectives give us a yardstick to measure the progress of our product against. We can reflect on objectives to help solve contentious or subjective issues with the client. </a:t>
            </a:r>
          </a:p>
          <a:p>
            <a:endParaRPr lang="en-US">
              <a:ea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134230-EDA1-BD4B-AAF0-4EFF8A438BAF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emf"/><Relationship Id="rId5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.emf"/><Relationship Id="rId6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729163"/>
            <a:ext cx="143827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7890" y="764704"/>
            <a:ext cx="8229600" cy="648072"/>
          </a:xfrm>
        </p:spPr>
        <p:txBody>
          <a:bodyPr/>
          <a:lstStyle>
            <a:lvl1pPr>
              <a:defRPr sz="4400" spc="-15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1360800"/>
            <a:ext cx="5328394" cy="575642"/>
          </a:xfrm>
        </p:spPr>
        <p:txBody>
          <a:bodyPr/>
          <a:lstStyle>
            <a:lvl1pPr marL="0" indent="0">
              <a:buNone/>
              <a:defRPr sz="2800" b="0" i="1">
                <a:latin typeface="Plantin Std"/>
                <a:cs typeface="Plantin Std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B886-2FB1-2245-B9B9-E7EB88A00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B81E-B3AD-534A-995A-EB12AED11BF2}" type="datetime1">
              <a:rPr lang="en-US"/>
              <a:pPr>
                <a:defRPr/>
              </a:pPr>
              <a:t>12-08-16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m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43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+ Sm Sloga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990725"/>
            <a:ext cx="2876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11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L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-763587" y="5194300"/>
            <a:ext cx="3238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941888"/>
            <a:ext cx="14366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21388"/>
            <a:ext cx="622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9663">
            <a:off x="7939088" y="452438"/>
            <a:ext cx="647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08725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6250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92825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pc="-12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67744" y="1628800"/>
            <a:ext cx="6336704" cy="410445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CA" spc="-150" dirty="0" smtClean="0"/>
            </a:lvl1pPr>
            <a:lvl2pPr>
              <a:defRPr lang="en-CA" i="0" spc="-80" dirty="0" smtClean="0"/>
            </a:lvl2pPr>
            <a:lvl3pPr>
              <a:defRPr lang="en-CA" spc="-80" dirty="0" smtClean="0"/>
            </a:lvl3pPr>
            <a:lvl4pPr>
              <a:defRPr lang="en-CA" spc="-80" dirty="0" smtClean="0"/>
            </a:lvl4pPr>
            <a:lvl5pPr>
              <a:defRPr lang="en-US" spc="-80" dirty="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5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+ L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5355">
            <a:off x="6956425" y="-158750"/>
            <a:ext cx="3238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6092825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95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97425"/>
            <a:ext cx="520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09550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pc="-12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67744" y="1628800"/>
            <a:ext cx="6336704" cy="410445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CA" spc="-150" dirty="0" smtClean="0"/>
            </a:lvl1pPr>
            <a:lvl2pPr>
              <a:defRPr lang="en-CA" i="0" spc="-80" dirty="0" smtClean="0"/>
            </a:lvl2pPr>
            <a:lvl3pPr>
              <a:defRPr lang="en-CA" spc="-80" dirty="0" smtClean="0"/>
            </a:lvl3pPr>
            <a:lvl4pPr>
              <a:defRPr lang="en-CA" spc="-80" dirty="0" smtClean="0"/>
            </a:lvl4pPr>
            <a:lvl5pPr>
              <a:defRPr lang="en-US" spc="-80" dirty="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1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+ L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153150"/>
            <a:ext cx="3238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229225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95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65625"/>
            <a:ext cx="520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498475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0200" y="4581525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876925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9248" y="778694"/>
            <a:ext cx="5410944" cy="4306490"/>
          </a:xfrm>
        </p:spPr>
        <p:txBody>
          <a:bodyPr anchor="t"/>
          <a:lstStyle>
            <a:lvl1pPr>
              <a:lnSpc>
                <a:spcPct val="80000"/>
              </a:lnSpc>
              <a:defRPr sz="6600" spc="-15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71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72AB-59D5-D24C-97EB-62BD974F4BA9}" type="datetime1">
              <a:rPr lang="en-US"/>
              <a:pPr>
                <a:defRPr/>
              </a:pPr>
              <a:t>12-08-16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E9C0-9015-EC45-B844-16633507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pc="-12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C566-3ADB-3049-B718-51840D2F7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4503-BE44-3C49-8542-9CB56D6C897A}" type="datetime1">
              <a:rPr lang="en-US"/>
              <a:pPr>
                <a:defRPr/>
              </a:pPr>
              <a:t>12-08-16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ogo + L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66744" y="4671219"/>
            <a:ext cx="24479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11413" y="5084763"/>
            <a:ext cx="390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149725"/>
            <a:ext cx="1555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23950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1555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5063"/>
            <a:ext cx="14366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916">
            <a:off x="7723188" y="515938"/>
            <a:ext cx="327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0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95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5355">
            <a:off x="6740525" y="157163"/>
            <a:ext cx="3238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5084763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21388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54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732463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2952328" cy="302433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2800" spc="-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95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478713" y="581818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2952328" cy="302433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2800" spc="-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5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section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2952328" cy="302433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2800" spc="-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732463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pc="-12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67744" y="1628800"/>
            <a:ext cx="6336704" cy="410445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CA" spc="-150" dirty="0" smtClean="0"/>
            </a:lvl1pPr>
            <a:lvl2pPr>
              <a:defRPr lang="en-CA" spc="-80" dirty="0" smtClean="0"/>
            </a:lvl2pPr>
            <a:lvl3pPr>
              <a:defRPr lang="en-CA" spc="-80" dirty="0" smtClean="0"/>
            </a:lvl3pPr>
            <a:lvl4pPr>
              <a:defRPr lang="en-CA" spc="-80" dirty="0" smtClean="0"/>
            </a:lvl4pPr>
            <a:lvl5pPr>
              <a:defRPr lang="en-US" spc="-80" dirty="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pc="-12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67744" y="1628800"/>
            <a:ext cx="6336704" cy="410445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CA" spc="-150" dirty="0" smtClean="0"/>
            </a:lvl1pPr>
            <a:lvl2pPr>
              <a:defRPr lang="en-CA" spc="-80" dirty="0" smtClean="0"/>
            </a:lvl2pPr>
            <a:lvl3pPr>
              <a:defRPr lang="en-CA" spc="-80" dirty="0" smtClean="0"/>
            </a:lvl3pPr>
            <a:lvl4pPr>
              <a:defRPr lang="en-CA" spc="-80" dirty="0" smtClean="0"/>
            </a:lvl4pPr>
            <a:lvl5pPr>
              <a:defRPr lang="en-US" spc="-80" dirty="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539750" y="5786438"/>
            <a:ext cx="2232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spc="-150" dirty="0">
                <a:latin typeface="Trade Gothic LT Std" pitchFamily="34" charset="0"/>
                <a:ea typeface="+mn-ea"/>
                <a:cs typeface="+mn-cs"/>
              </a:rPr>
              <a:t>Contact us:</a:t>
            </a: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6877050" y="5594350"/>
            <a:ext cx="18716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CA" sz="1200" smtClean="0">
                <a:latin typeface="Trade Gothic LT Std" pitchFamily="34" charset="0"/>
                <a:cs typeface="+mn-cs"/>
              </a:rPr>
              <a:t>207-90C Centurian Dr</a:t>
            </a:r>
          </a:p>
          <a:p>
            <a:pPr eaLnBrk="1" hangingPunct="1">
              <a:defRPr/>
            </a:pPr>
            <a:r>
              <a:rPr lang="en-CA" sz="1200" smtClean="0">
                <a:latin typeface="Trade Gothic LT Std" pitchFamily="34" charset="0"/>
                <a:cs typeface="+mn-cs"/>
              </a:rPr>
              <a:t>Markham, Ontario</a:t>
            </a:r>
          </a:p>
          <a:p>
            <a:pPr eaLnBrk="1" hangingPunct="1">
              <a:defRPr/>
            </a:pPr>
            <a:r>
              <a:rPr lang="en-CA" sz="1200" smtClean="0">
                <a:latin typeface="Trade Gothic LT Std" pitchFamily="34" charset="0"/>
                <a:cs typeface="+mn-cs"/>
              </a:rPr>
              <a:t>L3R 8C5</a:t>
            </a:r>
            <a:endParaRPr lang="en-US" sz="1200" smtClean="0">
              <a:latin typeface="Trade Gothic LT Std" pitchFamily="34" charset="0"/>
              <a:cs typeface="+mn-cs"/>
            </a:endParaRPr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28797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16016" y="5661248"/>
            <a:ext cx="1872207" cy="216024"/>
          </a:xfrm>
        </p:spPr>
        <p:txBody>
          <a:bodyPr lIns="0" tIns="0" rIns="0" bIns="0"/>
          <a:lstStyle>
            <a:lvl1pPr marL="0" indent="0">
              <a:buNone/>
              <a:defRPr lang="en-CA" sz="1200" b="0" kern="1200" spc="0" dirty="0" smtClean="0">
                <a:solidFill>
                  <a:schemeClr val="tx1"/>
                </a:solidFill>
                <a:latin typeface="Trade Gothic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6016" y="5830448"/>
            <a:ext cx="1872207" cy="216024"/>
          </a:xfrm>
        </p:spPr>
        <p:txBody>
          <a:bodyPr lIns="0" tIns="0" rIns="0" bIns="0"/>
          <a:lstStyle>
            <a:lvl1pPr marL="0" indent="0">
              <a:buNone/>
              <a:defRPr lang="en-US" sz="1200" b="0" kern="1200" spc="0" baseline="0" dirty="0">
                <a:solidFill>
                  <a:schemeClr val="tx1"/>
                </a:solidFill>
                <a:latin typeface="Trade Gothic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16016" y="6003248"/>
            <a:ext cx="1872207" cy="216403"/>
          </a:xfrm>
        </p:spPr>
        <p:txBody>
          <a:bodyPr lIns="0" tIns="0" rIns="0" bIns="0"/>
          <a:lstStyle>
            <a:lvl1pPr marL="0" indent="0">
              <a:buNone/>
              <a:defRPr lang="en-CA" sz="1200" b="0" kern="1200" spc="0" dirty="0" smtClean="0">
                <a:solidFill>
                  <a:schemeClr val="tx1"/>
                </a:solidFill>
                <a:latin typeface="Trade Gothic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55776" y="5661248"/>
            <a:ext cx="1872207" cy="216024"/>
          </a:xfrm>
        </p:spPr>
        <p:txBody>
          <a:bodyPr lIns="0" tIns="0" rIns="0" bIns="0"/>
          <a:lstStyle>
            <a:lvl1pPr marL="0" indent="0">
              <a:buNone/>
              <a:defRPr lang="en-CA" sz="1200" b="1" i="0" kern="1200" spc="0" dirty="0" smtClean="0">
                <a:solidFill>
                  <a:srgbClr val="F05A28"/>
                </a:solidFill>
                <a:latin typeface="Trade Gothic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555776" y="5830448"/>
            <a:ext cx="1872207" cy="216024"/>
          </a:xfrm>
        </p:spPr>
        <p:txBody>
          <a:bodyPr lIns="0" tIns="0" rIns="0" bIns="0"/>
          <a:lstStyle>
            <a:lvl1pPr marL="0" indent="0">
              <a:buNone/>
              <a:defRPr lang="en-US" sz="1200" b="0" kern="1200" spc="0" baseline="0" dirty="0">
                <a:solidFill>
                  <a:schemeClr val="tx1"/>
                </a:solidFill>
                <a:latin typeface="Trade Gothic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555776" y="6003248"/>
            <a:ext cx="2376264" cy="234064"/>
          </a:xfrm>
        </p:spPr>
        <p:txBody>
          <a:bodyPr lIns="0" tIns="0" rIns="0" bIns="0"/>
          <a:lstStyle>
            <a:lvl1pPr marL="0" indent="0">
              <a:buNone/>
              <a:defRPr lang="en-CA" sz="1200" b="0" kern="1200" spc="0" dirty="0" smtClean="0">
                <a:solidFill>
                  <a:schemeClr val="tx1"/>
                </a:solidFill>
                <a:latin typeface="Trade Gothic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D3B3F-4101-0C4B-B3D0-04A36692F431}" type="datetime1">
              <a:rPr lang="en-US"/>
              <a:pPr>
                <a:defRPr/>
              </a:pPr>
              <a:t>12-08-16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60FB-C260-824A-A7F1-82355869D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C5EC1-99F6-2947-A9C2-1A5BCE094A48}" type="datetime1">
              <a:rPr lang="en-US"/>
              <a:pPr>
                <a:defRPr/>
              </a:pPr>
              <a:t>12-08-16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c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29" y="764704"/>
            <a:ext cx="5107531" cy="374441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ct val="80000"/>
              </a:lnSpc>
              <a:defRPr lang="en-US" sz="65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2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1413" y="1600200"/>
            <a:ext cx="627538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01FC205-ED01-C847-AD25-7890D72DC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92950" y="188913"/>
            <a:ext cx="180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178F07C-A5E7-B149-A3E3-68ABD8A8876C}" type="datetime1">
              <a:rPr lang="en-US"/>
              <a:pPr>
                <a:defRPr/>
              </a:pPr>
              <a:t>12-08-16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37" r:id="rId16"/>
    <p:sldLayoutId id="2147483853" r:id="rId17"/>
    <p:sldLayoutId id="2147483854" r:id="rId1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spc="-150">
          <a:solidFill>
            <a:srgbClr val="F05A28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05A28"/>
          </a:solidFill>
          <a:latin typeface="Trade Gothic LT Std" pitchFamily="34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05A28"/>
          </a:solidFill>
          <a:latin typeface="Trade Gothic LT Std" pitchFamily="34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05A28"/>
          </a:solidFill>
          <a:latin typeface="Trade Gothic LT Std" pitchFamily="34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05A28"/>
          </a:solidFill>
          <a:latin typeface="Trade Gothic LT Std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66CC"/>
          </a:solidFill>
          <a:latin typeface="Trade Gothic LT St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66CC"/>
          </a:solidFill>
          <a:latin typeface="Trade Gothic LT St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66CC"/>
          </a:solidFill>
          <a:latin typeface="Trade Gothic LT St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66CC"/>
          </a:solidFill>
          <a:latin typeface="Trade Gothic LT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spc="-5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spc="-50">
          <a:solidFill>
            <a:schemeClr val="tx1"/>
          </a:solidFill>
          <a:latin typeface="Plantin Std" pitchFamily="18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spc="-5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spc="-50">
          <a:solidFill>
            <a:schemeClr val="tx1"/>
          </a:solidFill>
          <a:latin typeface="Plantin Std" pitchFamily="18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spc="-5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munich2012.drupal.org/program/sessions/accessibility-custom-user-interface-components-using-wai-ari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PD_Identity_Animated-Doodles_EVS-2012-03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76425"/>
            <a:ext cx="31686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7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50825" y="1844675"/>
            <a:ext cx="90011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CA" sz="3200" b="1" spc="-8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CA" sz="2400" i="1" spc="-80" baseline="0" dirty="0" smtClean="0">
                <a:solidFill>
                  <a:schemeClr val="tx1"/>
                </a:solidFill>
                <a:latin typeface="Plantin St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CA" sz="2400" spc="-80" baseline="0" dirty="0" smtClean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CA" sz="2000" i="1" spc="-80" baseline="0" dirty="0" smtClean="0">
                <a:solidFill>
                  <a:schemeClr val="tx1"/>
                </a:solidFill>
                <a:latin typeface="Plantin Std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sz="2000" spc="-80" baseline="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0" dirty="0">
                <a:ea typeface="ＭＳ Ｐゴシック" pitchFamily="34" charset="-128"/>
              </a:rPr>
              <a:t>&lt;a role=“button” class=“my-button-style” </a:t>
            </a:r>
            <a:r>
              <a:rPr lang="en-US" sz="2800" b="0" dirty="0" err="1">
                <a:ea typeface="ＭＳ Ｐゴシック" pitchFamily="34" charset="-128"/>
              </a:rPr>
              <a:t>href</a:t>
            </a:r>
            <a:r>
              <a:rPr lang="en-US" sz="2800" b="0" dirty="0">
                <a:ea typeface="ＭＳ Ｐゴシック" pitchFamily="34" charset="-128"/>
              </a:rPr>
              <a:t>=“/some/path/action”&gt;Do it!&lt;/a&gt;</a:t>
            </a:r>
          </a:p>
          <a:p>
            <a:pPr>
              <a:defRPr/>
            </a:pPr>
            <a:r>
              <a:rPr lang="en-US" sz="2800" b="0" dirty="0">
                <a:ea typeface="ＭＳ Ｐゴシック" pitchFamily="34" charset="-128"/>
              </a:rPr>
              <a:t>Screen-readers read: “Do it! button”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924300" y="404813"/>
            <a:ext cx="2160588" cy="766762"/>
          </a:xfrm>
          <a:prstGeom prst="chevron">
            <a:avLst>
              <a:gd name="adj" fmla="val 43766"/>
            </a:avLst>
          </a:prstGeom>
          <a:solidFill>
            <a:srgbClr val="E6411E"/>
          </a:solidFill>
          <a:ln w="12700">
            <a:noFill/>
            <a:miter lim="800000"/>
            <a:headEnd/>
            <a:tailEnd/>
          </a:ln>
          <a:effectLst/>
        </p:spPr>
        <p:txBody>
          <a:bodyPr tIns="9144" rIns="9144" bIns="9144" anchor="ctr"/>
          <a:lstStyle/>
          <a:p>
            <a:pPr marL="179388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rPr>
              <a:t>C.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79388" y="404813"/>
            <a:ext cx="2160587" cy="768350"/>
          </a:xfrm>
          <a:prstGeom prst="homePlate">
            <a:avLst>
              <a:gd name="adj" fmla="val 44789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tIns="9144" rIns="9144" bIns="9144" anchor="ctr"/>
          <a:lstStyle/>
          <a:p>
            <a:pPr marL="180975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rPr>
              <a:t>A.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051050" y="404813"/>
            <a:ext cx="2160588" cy="766762"/>
          </a:xfrm>
          <a:prstGeom prst="chevron">
            <a:avLst>
              <a:gd name="adj" fmla="val 4376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tIns="9144" rIns="9144" bIns="9144" anchor="ctr"/>
          <a:lstStyle/>
          <a:p>
            <a:pPr marL="179388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rPr>
              <a:t>B.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400" cy="1368425"/>
          </a:xfrm>
        </p:spPr>
        <p:txBody>
          <a:bodyPr/>
          <a:lstStyle/>
          <a:p>
            <a:pPr>
              <a:defRPr/>
            </a:pPr>
            <a:r>
              <a:rPr sz="4800" dirty="0" smtClean="0">
                <a:cs typeface="+mj-cs"/>
              </a:rPr>
              <a:t> </a:t>
            </a:r>
            <a:r>
              <a:rPr lang="en-US" sz="5400" dirty="0" smtClean="0">
                <a:cs typeface="+mj-cs"/>
              </a:rPr>
              <a:t>Application Mode</a:t>
            </a:r>
            <a:r>
              <a:rPr lang="en-US" sz="4800" dirty="0" smtClean="0">
                <a:cs typeface="+mj-cs"/>
              </a:rPr>
              <a:t/>
            </a:r>
            <a:br>
              <a:rPr lang="en-US" sz="4800" dirty="0" smtClean="0">
                <a:cs typeface="+mj-cs"/>
              </a:rPr>
            </a:br>
            <a:endParaRPr sz="4800" dirty="0"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1700213"/>
            <a:ext cx="8569325" cy="4032250"/>
          </a:xfrm>
        </p:spPr>
        <p:txBody>
          <a:bodyPr/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b="0" dirty="0" smtClean="0"/>
              <a:t>What is a virtual buffer and which screen-readers use it?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b="0" dirty="0" smtClean="0"/>
              <a:t>How does using the role=“application” or role=“dialog” change how a screen-reader user interacts with the page?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b="0" dirty="0" smtClean="0"/>
              <a:t>Application/dialog roles should only be used when user interface or component is “</a:t>
            </a:r>
            <a:r>
              <a:rPr lang="en-US" sz="2800" b="0" dirty="0" err="1" smtClean="0"/>
              <a:t>applicationy</a:t>
            </a:r>
            <a:r>
              <a:rPr lang="en-US" sz="2800" b="0" dirty="0" smtClean="0"/>
              <a:t>”, as it diverges from stander user interaction pattern.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368425"/>
          </a:xfrm>
        </p:spPr>
        <p:txBody>
          <a:bodyPr/>
          <a:lstStyle/>
          <a:p>
            <a:pPr>
              <a:defRPr/>
            </a:pPr>
            <a:r>
              <a:rPr sz="4800" dirty="0" smtClean="0">
                <a:cs typeface="+mj-cs"/>
              </a:rPr>
              <a:t> Why is Overlay Not A “Dialogue”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 smtClean="0">
                <a:cs typeface="+mj-cs"/>
              </a:rPr>
              <a:t>?</a:t>
            </a:r>
            <a:endParaRPr sz="4800" dirty="0"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1700213"/>
            <a:ext cx="8569325" cy="4032250"/>
          </a:xfrm>
        </p:spPr>
        <p:txBody>
          <a:bodyPr/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b="0" dirty="0"/>
              <a:t>The community tried, hard, really hard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b="0" dirty="0"/>
              <a:t>WAI-ARIA is a contract between assistive technology, user agents, and web authors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b="0" dirty="0"/>
              <a:t>WAI-ARIA 1.0 is a candidate recommendation, but still has bugs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b="0" dirty="0"/>
              <a:t>Some example bugs</a:t>
            </a:r>
          </a:p>
        </p:txBody>
      </p:sp>
    </p:spTree>
    <p:extLst>
      <p:ext uri="{BB962C8B-B14F-4D97-AF65-F5344CB8AC3E}">
        <p14:creationId xmlns:p14="http://schemas.microsoft.com/office/powerpoint/2010/main" val="36646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75" y="-458788"/>
            <a:ext cx="7561263" cy="1439863"/>
          </a:xfrm>
        </p:spPr>
        <p:txBody>
          <a:bodyPr/>
          <a:lstStyle/>
          <a:p>
            <a:pPr>
              <a:defRPr/>
            </a:pPr>
            <a:r>
              <a:rPr dirty="0" smtClean="0">
                <a:solidFill>
                  <a:srgbClr val="F05A28"/>
                </a:solidFill>
                <a:cs typeface="+mj-cs"/>
              </a:rPr>
              <a:t/>
            </a:r>
            <a:br>
              <a:rPr dirty="0" smtClean="0">
                <a:solidFill>
                  <a:srgbClr val="F05A28"/>
                </a:solidFill>
                <a:cs typeface="+mj-cs"/>
              </a:rPr>
            </a:br>
            <a:r>
              <a:rPr sz="4800" dirty="0" smtClean="0">
                <a:solidFill>
                  <a:srgbClr val="F05A28"/>
                </a:solidFill>
                <a:cs typeface="+mj-cs"/>
              </a:rPr>
              <a:t>Resources</a:t>
            </a:r>
            <a:br>
              <a:rPr sz="4800" dirty="0" smtClean="0">
                <a:solidFill>
                  <a:srgbClr val="F05A28"/>
                </a:solidFill>
                <a:cs typeface="+mj-cs"/>
              </a:rPr>
            </a:br>
            <a:endParaRPr sz="4800" dirty="0">
              <a:solidFill>
                <a:srgbClr val="F05A28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213" y="1052513"/>
            <a:ext cx="79914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ARIA - Mozilla Developer Network:</a:t>
            </a:r>
          </a:p>
          <a:p>
            <a:pPr>
              <a:defRPr/>
            </a:pPr>
            <a:r>
              <a:rPr lang="en-US" sz="1600" dirty="0">
                <a:solidFill>
                  <a:srgbClr val="F05A28"/>
                </a:solidFill>
                <a:latin typeface="+mn-lt"/>
              </a:rPr>
              <a:t>https://</a:t>
            </a:r>
            <a:r>
              <a:rPr lang="en-US" sz="1600" dirty="0" err="1">
                <a:solidFill>
                  <a:srgbClr val="F05A28"/>
                </a:solidFill>
                <a:latin typeface="+mn-lt"/>
              </a:rPr>
              <a:t>developer.mozilla.org</a:t>
            </a:r>
            <a:r>
              <a:rPr lang="en-US" sz="1600" dirty="0">
                <a:solidFill>
                  <a:srgbClr val="F05A28"/>
                </a:solidFill>
                <a:latin typeface="+mn-lt"/>
              </a:rPr>
              <a:t>/en/ARIA</a:t>
            </a:r>
          </a:p>
          <a:p>
            <a:pPr>
              <a:defRPr/>
            </a:pPr>
            <a:endParaRPr lang="en-US" sz="1600" dirty="0">
              <a:solidFill>
                <a:schemeClr val="accent3"/>
              </a:solidFill>
              <a:latin typeface="+mn-lt"/>
            </a:endParaRPr>
          </a:p>
          <a:p>
            <a:pPr>
              <a:defRPr/>
            </a:pPr>
            <a:r>
              <a:rPr lang="en-US" sz="1600" dirty="0" err="1">
                <a:solidFill>
                  <a:schemeClr val="accent3"/>
                </a:solidFill>
                <a:latin typeface="+mn-lt"/>
              </a:rPr>
              <a:t>WebAIM</a:t>
            </a:r>
            <a:r>
              <a:rPr lang="en-US" sz="1600" dirty="0">
                <a:solidFill>
                  <a:schemeClr val="accent3"/>
                </a:solidFill>
                <a:latin typeface="+mn-lt"/>
              </a:rPr>
              <a:t> Blog - The Ghosts of ARIA Present and Future:</a:t>
            </a:r>
            <a:endParaRPr lang="en-US" sz="1600" dirty="0">
              <a:solidFill>
                <a:srgbClr val="F05A28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rgbClr val="F05A28"/>
                </a:solidFill>
                <a:latin typeface="+mn-lt"/>
              </a:rPr>
              <a:t>http://</a:t>
            </a:r>
            <a:r>
              <a:rPr lang="en-US" sz="1600" dirty="0" err="1">
                <a:solidFill>
                  <a:srgbClr val="F05A28"/>
                </a:solidFill>
                <a:latin typeface="+mn-lt"/>
              </a:rPr>
              <a:t>webaim.org</a:t>
            </a:r>
            <a:r>
              <a:rPr lang="en-US" sz="1600" dirty="0">
                <a:solidFill>
                  <a:srgbClr val="F05A28"/>
                </a:solidFill>
                <a:latin typeface="+mn-lt"/>
              </a:rPr>
              <a:t>/blog/the-ghosts-of-aria-present-and-future/</a:t>
            </a:r>
          </a:p>
          <a:p>
            <a:pPr>
              <a:defRPr/>
            </a:pPr>
            <a:endParaRPr lang="en-US" sz="1600" dirty="0">
              <a:solidFill>
                <a:schemeClr val="accent3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Rich Internet App Accessibility:</a:t>
            </a:r>
            <a:endParaRPr lang="en-US" sz="1600" dirty="0">
              <a:solidFill>
                <a:srgbClr val="F05A28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rgbClr val="F05A28"/>
                </a:solidFill>
                <a:latin typeface="+mn-lt"/>
              </a:rPr>
              <a:t>http://</a:t>
            </a:r>
            <a:r>
              <a:rPr lang="en-US" sz="1600" dirty="0" err="1">
                <a:solidFill>
                  <a:srgbClr val="F05A28"/>
                </a:solidFill>
                <a:latin typeface="+mn-lt"/>
              </a:rPr>
              <a:t>www.deque.com</a:t>
            </a:r>
            <a:r>
              <a:rPr lang="en-US" sz="1600" dirty="0">
                <a:solidFill>
                  <a:srgbClr val="F05A28"/>
                </a:solidFill>
                <a:latin typeface="+mn-lt"/>
              </a:rPr>
              <a:t>/rich-internet-app-accessibility</a:t>
            </a:r>
          </a:p>
          <a:p>
            <a:pPr>
              <a:defRPr/>
            </a:pPr>
            <a:endParaRPr lang="en-US" sz="1600" dirty="0">
              <a:solidFill>
                <a:schemeClr val="accent3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Bruce Lawson - Ah, that's better. "Content authors MUST NOT use abstract roles because they are not implemented in the API binding”:</a:t>
            </a:r>
          </a:p>
          <a:p>
            <a:pPr>
              <a:defRPr/>
            </a:pPr>
            <a:r>
              <a:rPr lang="en-US" sz="1600" dirty="0">
                <a:solidFill>
                  <a:srgbClr val="F05A28"/>
                </a:solidFill>
                <a:latin typeface="+mn-lt"/>
              </a:rPr>
              <a:t>http://</a:t>
            </a:r>
            <a:r>
              <a:rPr lang="en-US" sz="1600" dirty="0" err="1">
                <a:solidFill>
                  <a:srgbClr val="F05A28"/>
                </a:solidFill>
                <a:latin typeface="+mn-lt"/>
              </a:rPr>
              <a:t>t.co</a:t>
            </a:r>
            <a:r>
              <a:rPr lang="en-US" sz="1600" dirty="0">
                <a:solidFill>
                  <a:srgbClr val="F05A28"/>
                </a:solidFill>
                <a:latin typeface="+mn-lt"/>
              </a:rPr>
              <a:t>/</a:t>
            </a:r>
            <a:r>
              <a:rPr lang="en-US" sz="1600" dirty="0" err="1">
                <a:solidFill>
                  <a:srgbClr val="F05A28"/>
                </a:solidFill>
                <a:latin typeface="+mn-lt"/>
              </a:rPr>
              <a:t>XxufLdZb</a:t>
            </a:r>
            <a:endParaRPr lang="en-US" sz="1600" dirty="0">
              <a:solidFill>
                <a:srgbClr val="F05A28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chemeClr val="accent3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Non-Normative Implementers Guide:</a:t>
            </a:r>
            <a:endParaRPr lang="en-US" sz="1600" dirty="0">
              <a:solidFill>
                <a:srgbClr val="F05A28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rgbClr val="F05A28"/>
                </a:solidFill>
                <a:latin typeface="+mn-lt"/>
              </a:rPr>
              <a:t>http://dvcs.w3.org/hg/aria-unofficial/raw-file/tip/</a:t>
            </a:r>
            <a:r>
              <a:rPr lang="en-US" sz="1600" dirty="0" err="1">
                <a:solidFill>
                  <a:srgbClr val="F05A28"/>
                </a:solidFill>
                <a:latin typeface="+mn-lt"/>
              </a:rPr>
              <a:t>index.html</a:t>
            </a:r>
            <a:endParaRPr lang="en-US" sz="1600" dirty="0">
              <a:solidFill>
                <a:srgbClr val="F05A28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chemeClr val="accent3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Free Aria:</a:t>
            </a:r>
            <a:endParaRPr lang="en-US" sz="1600" dirty="0">
              <a:solidFill>
                <a:srgbClr val="F05A28"/>
              </a:solidFill>
              <a:latin typeface="+mn-lt"/>
            </a:endParaRPr>
          </a:p>
          <a:p>
            <a:pPr>
              <a:defRPr/>
            </a:pPr>
            <a:r>
              <a:rPr lang="en-US" sz="1600" dirty="0" err="1">
                <a:solidFill>
                  <a:srgbClr val="F05A28"/>
                </a:solidFill>
                <a:latin typeface="+mn-lt"/>
              </a:rPr>
              <a:t>free-aria@googlegroups.com</a:t>
            </a:r>
            <a:endParaRPr lang="en-US" sz="1600" dirty="0">
              <a:solidFill>
                <a:srgbClr val="F05A28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chemeClr val="accent3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Browser Bugs &amp; Implications:</a:t>
            </a:r>
            <a:endParaRPr lang="en-US" sz="1600" dirty="0">
              <a:solidFill>
                <a:srgbClr val="F05A28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rgbClr val="F05A28"/>
                </a:solidFill>
                <a:latin typeface="+mn-lt"/>
              </a:rPr>
              <a:t>http://</a:t>
            </a:r>
            <a:r>
              <a:rPr lang="en-US" sz="1600" dirty="0" err="1">
                <a:solidFill>
                  <a:srgbClr val="F05A28"/>
                </a:solidFill>
                <a:latin typeface="+mn-lt"/>
              </a:rPr>
              <a:t>www.paciellogroup.com</a:t>
            </a:r>
            <a:r>
              <a:rPr lang="en-US" sz="1600" dirty="0">
                <a:solidFill>
                  <a:srgbClr val="F05A28"/>
                </a:solidFill>
                <a:latin typeface="+mn-lt"/>
              </a:rPr>
              <a:t>/blog/2012/07/</a:t>
            </a:r>
            <a:r>
              <a:rPr lang="en-US" sz="1600" dirty="0" err="1">
                <a:solidFill>
                  <a:srgbClr val="F05A28"/>
                </a:solidFill>
                <a:latin typeface="+mn-lt"/>
              </a:rPr>
              <a:t>visualising</a:t>
            </a:r>
            <a:r>
              <a:rPr lang="en-US" sz="1600" dirty="0">
                <a:solidFill>
                  <a:srgbClr val="F05A28"/>
                </a:solidFill>
                <a:latin typeface="+mn-lt"/>
              </a:rPr>
              <a:t>-browser-accessibility-bugs/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368425"/>
          </a:xfrm>
        </p:spPr>
        <p:txBody>
          <a:bodyPr/>
          <a:lstStyle/>
          <a:p>
            <a:pPr>
              <a:defRPr/>
            </a:pPr>
            <a:r>
              <a:rPr lang="en-US" sz="5000" dirty="0" smtClean="0">
                <a:cs typeface="+mj-cs"/>
              </a:rPr>
              <a:t>What did you think?</a:t>
            </a:r>
            <a:endParaRPr sz="5000" dirty="0"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1700213"/>
            <a:ext cx="8569325" cy="4032250"/>
          </a:xfrm>
        </p:spPr>
        <p:txBody>
          <a:bodyPr/>
          <a:lstStyle/>
          <a:p>
            <a:pPr marL="457200" indent="-457200">
              <a:buFont typeface="Arial"/>
              <a:buChar char="•"/>
              <a:defRPr/>
            </a:pPr>
            <a:r>
              <a:rPr lang="en-US" sz="3400" b="0" dirty="0" smtClean="0"/>
              <a:t>Locate this session on the </a:t>
            </a:r>
            <a:r>
              <a:rPr lang="en-US" sz="3400" b="0" dirty="0" err="1" smtClean="0"/>
              <a:t>DrupalCon</a:t>
            </a:r>
            <a:r>
              <a:rPr lang="en-US" sz="3400" b="0" dirty="0" smtClean="0"/>
              <a:t> Munich website, and click “Evaluate This Session”. </a:t>
            </a:r>
            <a:r>
              <a:rPr lang="en-US" sz="3400" dirty="0" smtClean="0"/>
              <a:t>Thank you!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400" b="0" dirty="0" smtClean="0">
                <a:hlinkClick r:id="rId2"/>
              </a:rPr>
              <a:t>http://munich</a:t>
            </a:r>
            <a:r>
              <a:rPr lang="en-US" sz="3400" b="0" dirty="0" smtClean="0">
                <a:hlinkClick r:id="rId2"/>
              </a:rPr>
              <a:t>2012.drupal.org/program/sessions/accessibility-custom-user-interface-components-using-wai-aria</a:t>
            </a:r>
            <a:endParaRPr lang="en-US" sz="3400" b="0" dirty="0" smtClean="0"/>
          </a:p>
          <a:p>
            <a:pPr marL="457200" indent="-457200">
              <a:buFont typeface="Arial"/>
              <a:buChar char="•"/>
              <a:defRPr/>
            </a:pPr>
            <a:endParaRPr lang="en-US" sz="2800" b="0" dirty="0" smtClean="0"/>
          </a:p>
          <a:p>
            <a:pPr marL="457200" indent="-457200">
              <a:buFont typeface="Arial"/>
              <a:buChar char="•"/>
              <a:defRPr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05137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2"/>
          <p:cNvSpPr>
            <a:spLocks noGrp="1"/>
          </p:cNvSpPr>
          <p:nvPr>
            <p:ph type="dt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5650" y="2636838"/>
            <a:ext cx="7993063" cy="14398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Everett </a:t>
            </a:r>
            <a:r>
              <a:rPr lang="en-US" dirty="0" err="1" smtClean="0"/>
              <a:t>Zufelt</a:t>
            </a:r>
            <a:r>
              <a:rPr lang="en-US" dirty="0" smtClean="0"/>
              <a:t> - @</a:t>
            </a:r>
            <a:r>
              <a:rPr lang="en-US" dirty="0" err="1" smtClean="0"/>
              <a:t>ezufelt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Tech Lead / Accessibility Lead @</a:t>
            </a:r>
            <a:r>
              <a:rPr lang="en-US" dirty="0" err="1" smtClean="0"/>
              <a:t>MyplanetDigital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Accessibility of Custom User Interface Components Using </a:t>
            </a:r>
            <a:br>
              <a:rPr lang="en-US" dirty="0" smtClean="0"/>
            </a:br>
            <a:r>
              <a:rPr lang="en-US" dirty="0" smtClean="0"/>
              <a:t>WAI-ARIA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135938" cy="5041900"/>
          </a:xfrm>
        </p:spPr>
        <p:txBody>
          <a:bodyPr/>
          <a:lstStyle/>
          <a:p>
            <a:pPr>
              <a:defRPr/>
            </a:pPr>
            <a:r>
              <a:rPr dirty="0" smtClean="0">
                <a:ea typeface="+mj-ea"/>
                <a:cs typeface="+mj-cs"/>
              </a:rPr>
              <a:t>Why a &lt;div&gt; is not a button, and a &lt;span&gt; is not a slider!</a:t>
            </a:r>
            <a:endParaRPr dirty="0">
              <a:ea typeface="+mj-ea"/>
              <a:cs typeface="+mj-cs"/>
            </a:endParaRPr>
          </a:p>
        </p:txBody>
      </p:sp>
      <p:pic>
        <p:nvPicPr>
          <p:cNvPr id="23554" name="Picture 2" descr="MPD_Identity_Animated-Doodles_EVS-2012-03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63988"/>
            <a:ext cx="14382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80400" cy="1008063"/>
          </a:xfrm>
        </p:spPr>
        <p:txBody>
          <a:bodyPr/>
          <a:lstStyle/>
          <a:p>
            <a:pPr>
              <a:defRPr/>
            </a:pPr>
            <a:r>
              <a:rPr sz="5400" dirty="0" smtClean="0">
                <a:cs typeface="+mj-cs"/>
              </a:rPr>
              <a:t> What Is The Problem</a:t>
            </a:r>
            <a:r>
              <a:rPr lang="en-US" sz="5400" dirty="0" smtClean="0">
                <a:cs typeface="+mj-cs"/>
              </a:rPr>
              <a:t> ?</a:t>
            </a:r>
            <a:r>
              <a:rPr sz="5400" dirty="0" smtClean="0">
                <a:cs typeface="+mj-cs"/>
              </a:rPr>
              <a:t/>
            </a:r>
            <a:br>
              <a:rPr sz="5400" dirty="0" smtClean="0">
                <a:cs typeface="+mj-cs"/>
              </a:rPr>
            </a:br>
            <a:endParaRPr sz="5400" dirty="0"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3568" y="1916832"/>
            <a:ext cx="7920037" cy="4248150"/>
          </a:xfrm>
        </p:spPr>
        <p:txBody>
          <a:bodyPr/>
          <a:lstStyle/>
          <a:p>
            <a:pPr>
              <a:defRPr/>
            </a:pPr>
            <a:r>
              <a:rPr lang="en-US" sz="2800" b="0" dirty="0"/>
              <a:t>How assistive technology interacts with the web</a:t>
            </a:r>
          </a:p>
          <a:p>
            <a:pPr>
              <a:defRPr/>
            </a:pPr>
            <a:r>
              <a:rPr lang="en-US" sz="2800" b="0" dirty="0"/>
              <a:t>Difference between markup, DOM, and accessibility API renderings</a:t>
            </a:r>
          </a:p>
          <a:p>
            <a:pPr>
              <a:defRPr/>
            </a:pPr>
            <a:r>
              <a:rPr lang="en-US" sz="2800" b="0" dirty="0"/>
              <a:t>How screen-readers interact with the accessibility API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765175"/>
            <a:ext cx="5699125" cy="776288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cs typeface="+mj-cs"/>
              </a:rPr>
              <a:t>Introduction</a:t>
            </a:r>
            <a:endParaRPr lang="en-US" sz="54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88" y="1844675"/>
            <a:ext cx="7777162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What is a user interface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component? 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What components are available in common markup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languages?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What common components are not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available?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How can libraries like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jQuery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UI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help?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60648"/>
            <a:ext cx="8280400" cy="1152525"/>
          </a:xfrm>
        </p:spPr>
        <p:txBody>
          <a:bodyPr/>
          <a:lstStyle/>
          <a:p>
            <a:pPr>
              <a:defRPr/>
            </a:pPr>
            <a:r>
              <a:rPr sz="5400" dirty="0" smtClean="0">
                <a:cs typeface="+mj-cs"/>
              </a:rPr>
              <a:t>What is WAI-ARIA</a:t>
            </a:r>
            <a:r>
              <a:rPr lang="en-US" sz="5400" dirty="0" smtClean="0">
                <a:cs typeface="+mj-cs"/>
              </a:rPr>
              <a:t>?</a:t>
            </a:r>
            <a:endParaRPr sz="5400" dirty="0"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0113" y="1557338"/>
            <a:ext cx="7704137" cy="4175125"/>
          </a:xfrm>
        </p:spPr>
        <p:txBody>
          <a:bodyPr/>
          <a:lstStyle/>
          <a:p>
            <a:pPr>
              <a:defRPr/>
            </a:pPr>
            <a:r>
              <a:rPr lang="en-US" sz="2800" b="0" dirty="0"/>
              <a:t>Ontology of roles, states, and properties</a:t>
            </a:r>
          </a:p>
          <a:p>
            <a:pPr>
              <a:defRPr/>
            </a:pPr>
            <a:r>
              <a:rPr lang="en-US" sz="2800" b="0" dirty="0"/>
              <a:t>Can be used with markup languages like </a:t>
            </a:r>
            <a:r>
              <a:rPr lang="en-US" sz="2800" b="0" dirty="0" err="1"/>
              <a:t>xhtml</a:t>
            </a:r>
            <a:r>
              <a:rPr lang="en-US" sz="2800" b="0" dirty="0"/>
              <a:t> and html5</a:t>
            </a:r>
          </a:p>
          <a:p>
            <a:pPr>
              <a:defRPr/>
            </a:pPr>
            <a:r>
              <a:rPr lang="en-US" sz="2800" b="0" dirty="0"/>
              <a:t>Validates as html5</a:t>
            </a:r>
          </a:p>
          <a:p>
            <a:pPr>
              <a:defRPr/>
            </a:pPr>
            <a:r>
              <a:rPr lang="en-US" sz="2800" b="0" dirty="0"/>
              <a:t>Adds semantics to the markup / DOM that are mapped to the accessibility API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620713"/>
            <a:ext cx="94472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4800" b="1" dirty="0">
                <a:solidFill>
                  <a:srgbClr val="F05A28"/>
                </a:solidFill>
                <a:latin typeface="+mj-lt"/>
              </a:rPr>
              <a:t>Regions, Including Live Regions</a:t>
            </a:r>
            <a:r>
              <a:rPr lang="en-US" sz="4000" dirty="0">
                <a:solidFill>
                  <a:srgbClr val="FF6600"/>
                </a:solidFill>
                <a:latin typeface="+mj-lt"/>
              </a:rPr>
              <a:t/>
            </a:r>
            <a:br>
              <a:rPr lang="en-US" sz="4000" dirty="0">
                <a:solidFill>
                  <a:srgbClr val="FF6600"/>
                </a:solidFill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1700213"/>
            <a:ext cx="835342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+mj-lt"/>
              </a:rPr>
              <a:t>Regions are roles meant to be navigational aids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+mj-lt"/>
              </a:rPr>
              <a:t>Live regions indicate that content may change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+mj-lt"/>
              </a:rPr>
              <a:t>Screen-readers can monitor live regions and announce updates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+mj-lt"/>
              </a:rPr>
              <a:t>Used in Drupal 7 progress bar and password strength indicator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051050" y="404813"/>
            <a:ext cx="2160588" cy="766762"/>
          </a:xfrm>
          <a:prstGeom prst="chevron">
            <a:avLst>
              <a:gd name="adj" fmla="val 4376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tIns="9144" rIns="9144" bIns="9144" anchor="ctr"/>
          <a:lstStyle/>
          <a:p>
            <a:pPr marL="179388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rPr>
              <a:t>B.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24300" y="404813"/>
            <a:ext cx="2159000" cy="766762"/>
          </a:xfrm>
          <a:prstGeom prst="chevron">
            <a:avLst>
              <a:gd name="adj" fmla="val 4376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tIns="9144" rIns="9144" bIns="9144" anchor="ctr"/>
          <a:lstStyle/>
          <a:p>
            <a:pPr marL="90488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rPr>
              <a:t>C.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11188" y="1628775"/>
            <a:ext cx="7416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CA" sz="3200" b="1" spc="-8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CA" sz="2400" i="1" spc="-80" baseline="0" dirty="0" smtClean="0">
                <a:solidFill>
                  <a:schemeClr val="tx1"/>
                </a:solidFill>
                <a:latin typeface="Plantin St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CA" sz="2400" spc="-80" baseline="0" dirty="0" smtClean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CA" sz="2000" i="1" spc="-80" baseline="0" dirty="0" smtClean="0">
                <a:solidFill>
                  <a:schemeClr val="tx1"/>
                </a:solidFill>
                <a:latin typeface="Plantin Std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sz="2000" spc="-80" baseline="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79388" y="404813"/>
            <a:ext cx="2160587" cy="768350"/>
          </a:xfrm>
          <a:prstGeom prst="homePlate">
            <a:avLst>
              <a:gd name="adj" fmla="val 44789"/>
            </a:avLst>
          </a:prstGeom>
          <a:solidFill>
            <a:srgbClr val="E6411E"/>
          </a:solidFill>
          <a:ln w="12700">
            <a:noFill/>
            <a:miter lim="800000"/>
            <a:headEnd/>
            <a:tailEnd/>
          </a:ln>
          <a:effectLst/>
        </p:spPr>
        <p:txBody>
          <a:bodyPr tIns="9144" rIns="9144" bIns="9144" anchor="ctr"/>
          <a:lstStyle/>
          <a:p>
            <a:pPr marL="180975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rPr>
              <a:t>A.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388" y="1557338"/>
            <a:ext cx="87137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05A28"/>
                </a:solidFill>
                <a:latin typeface="+mj-lt"/>
              </a:rPr>
              <a:t>Affordances / When </a:t>
            </a:r>
            <a:r>
              <a:rPr lang="en-US" sz="4800" b="1" dirty="0">
                <a:solidFill>
                  <a:srgbClr val="F05A28"/>
                </a:solidFill>
                <a:latin typeface="+mj-lt"/>
              </a:rPr>
              <a:t>A Link Is A Button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3357563"/>
            <a:ext cx="85693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+mn-lt"/>
              </a:rPr>
              <a:t>Often anchors are styled as buttons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+mn-lt"/>
              </a:rPr>
              <a:t>&lt;a class=“my-button-class” </a:t>
            </a:r>
            <a:r>
              <a:rPr lang="en-US" sz="2800" dirty="0" err="1">
                <a:latin typeface="+mn-lt"/>
              </a:rPr>
              <a:t>herf</a:t>
            </a:r>
            <a:r>
              <a:rPr lang="en-US" sz="2800" dirty="0">
                <a:latin typeface="+mn-lt"/>
              </a:rPr>
              <a:t>=“/some/path/action”&gt;Do it!&lt;/a&gt;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+mn-lt"/>
              </a:rPr>
              <a:t>Screen-readers read: “Link, Do it!”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79388" y="1341438"/>
            <a:ext cx="87852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CA" sz="3200" b="1" spc="-8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CA" sz="2400" i="1" spc="-80" baseline="0" dirty="0" smtClean="0">
                <a:solidFill>
                  <a:schemeClr val="tx1"/>
                </a:solidFill>
                <a:latin typeface="Plantin St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CA" sz="2400" spc="-80" baseline="0" dirty="0" smtClean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CA" sz="2000" i="1" spc="-80" baseline="0" dirty="0" smtClean="0">
                <a:solidFill>
                  <a:schemeClr val="tx1"/>
                </a:solidFill>
                <a:latin typeface="Plantin Std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sz="2000" spc="-80" baseline="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en-US" sz="2800">
              <a:ea typeface="ＭＳ Ｐゴシック" pitchFamily="34" charset="-128"/>
            </a:endParaRPr>
          </a:p>
          <a:p>
            <a:pPr>
              <a:defRPr/>
            </a:pPr>
            <a:r>
              <a:rPr lang="en-US" sz="2800" b="0">
                <a:ea typeface="ＭＳ Ｐゴシック" pitchFamily="34" charset="-128"/>
              </a:rPr>
              <a:t>A visual affordance uses visual means to inform the user of the role (purpose), or state of a user interface component</a:t>
            </a:r>
          </a:p>
          <a:p>
            <a:pPr>
              <a:defRPr/>
            </a:pPr>
            <a:r>
              <a:rPr lang="en-US" sz="2800" b="0">
                <a:ea typeface="ＭＳ Ｐゴシック" pitchFamily="34" charset="-128"/>
              </a:rPr>
              <a:t>Adding the appropriate semantics to the component, we can achieve an equivalent result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051050" y="404813"/>
            <a:ext cx="2160588" cy="766762"/>
          </a:xfrm>
          <a:prstGeom prst="chevron">
            <a:avLst>
              <a:gd name="adj" fmla="val 43766"/>
            </a:avLst>
          </a:prstGeom>
          <a:solidFill>
            <a:srgbClr val="E6411E"/>
          </a:solidFill>
          <a:ln w="12700">
            <a:noFill/>
            <a:miter lim="800000"/>
            <a:headEnd/>
            <a:tailEnd/>
          </a:ln>
          <a:effectLst/>
        </p:spPr>
        <p:txBody>
          <a:bodyPr tIns="9144" rIns="9144" bIns="9144" anchor="ctr"/>
          <a:lstStyle/>
          <a:p>
            <a:pPr marL="179388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rPr>
              <a:t>B.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924300" y="404813"/>
            <a:ext cx="2159000" cy="766762"/>
          </a:xfrm>
          <a:prstGeom prst="chevron">
            <a:avLst>
              <a:gd name="adj" fmla="val 4376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tIns="9144" rIns="9144" bIns="9144" anchor="ctr"/>
          <a:lstStyle/>
          <a:p>
            <a:pPr marL="90488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rPr>
              <a:t>C.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79388" y="404813"/>
            <a:ext cx="2160587" cy="768350"/>
          </a:xfrm>
          <a:prstGeom prst="homePlate">
            <a:avLst>
              <a:gd name="adj" fmla="val 44789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tIns="9144" rIns="9144" bIns="9144" anchor="ctr"/>
          <a:lstStyle/>
          <a:p>
            <a:pPr marL="180975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rPr>
              <a:t>A.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ade Gothic LT St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8216</TotalTime>
  <Words>848</Words>
  <Application>Microsoft Macintosh PowerPoint</Application>
  <PresentationFormat>On-screen Show (4:3)</PresentationFormat>
  <Paragraphs>82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Accessibility of Custom User Interface Components Using  WAI-ARIA</vt:lpstr>
      <vt:lpstr>Why a &lt;div&gt; is not a button, and a &lt;span&gt; is not a slider!</vt:lpstr>
      <vt:lpstr> What Is The Problem ? </vt:lpstr>
      <vt:lpstr>Introduction</vt:lpstr>
      <vt:lpstr>What is WAI-ARIA?</vt:lpstr>
      <vt:lpstr>PowerPoint Presentation</vt:lpstr>
      <vt:lpstr>PowerPoint Presentation</vt:lpstr>
      <vt:lpstr>PowerPoint Presentation</vt:lpstr>
      <vt:lpstr>PowerPoint Presentation</vt:lpstr>
      <vt:lpstr> Application Mode </vt:lpstr>
      <vt:lpstr> Why is Overlay Not A “Dialogue” ?</vt:lpstr>
      <vt:lpstr> Resources </vt:lpstr>
      <vt:lpstr>What did you think?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</dc:creator>
  <cp:lastModifiedBy>Stephanie Brown</cp:lastModifiedBy>
  <cp:revision>337</cp:revision>
  <dcterms:created xsi:type="dcterms:W3CDTF">2009-11-16T22:42:57Z</dcterms:created>
  <dcterms:modified xsi:type="dcterms:W3CDTF">2012-08-16T15:16:13Z</dcterms:modified>
</cp:coreProperties>
</file>